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1" r:id="rId4"/>
    <p:sldId id="305" r:id="rId5"/>
    <p:sldId id="306" r:id="rId6"/>
    <p:sldId id="307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5" r:id="rId17"/>
    <p:sldId id="294" r:id="rId18"/>
    <p:sldId id="296" r:id="rId19"/>
    <p:sldId id="297" r:id="rId20"/>
    <p:sldId id="299" r:id="rId21"/>
    <p:sldId id="300" r:id="rId22"/>
    <p:sldId id="301" r:id="rId23"/>
    <p:sldId id="304" r:id="rId24"/>
    <p:sldId id="303" r:id="rId25"/>
    <p:sldId id="269" r:id="rId26"/>
    <p:sldId id="270" r:id="rId27"/>
    <p:sldId id="298" r:id="rId28"/>
    <p:sldId id="282" r:id="rId29"/>
    <p:sldId id="302" r:id="rId30"/>
    <p:sldId id="26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91" d="100"/>
          <a:sy n="91" d="100"/>
        </p:scale>
        <p:origin x="39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8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9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390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500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654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352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199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01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64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44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64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475CD-57B5-4CE7-B85D-C8828A68F3CE}" type="datetimeFigureOut">
              <a:rPr lang="en-US" smtClean="0"/>
              <a:t>3/8/2019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0101A1-D513-4438-8DFE-CDB453CE1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9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FI + VI </a:t>
            </a:r>
            <a:r>
              <a:rPr lang="en-US" sz="6600" dirty="0" smtClean="0"/>
              <a:t>Assignment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3/4/2019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038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Purpose 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What is the goal of this </a:t>
            </a:r>
            <a:r>
              <a:rPr lang="en-US" sz="4000" dirty="0" smtClean="0"/>
              <a:t>experiment?</a:t>
            </a:r>
          </a:p>
          <a:p>
            <a:pPr lvl="1"/>
            <a:r>
              <a:rPr lang="en-US" sz="3600" dirty="0" smtClean="0"/>
              <a:t>Compare responding on FI and VI schedules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4000" dirty="0" smtClean="0"/>
              <a:t>What </a:t>
            </a:r>
            <a:r>
              <a:rPr lang="en-US" sz="4000" dirty="0"/>
              <a:t>is </a:t>
            </a:r>
            <a:r>
              <a:rPr lang="en-US" sz="4000" dirty="0" smtClean="0"/>
              <a:t>an FI schedule?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4000" dirty="0" smtClean="0"/>
              <a:t>What is a VI schedule?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7050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Procedure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Subject?</a:t>
            </a:r>
          </a:p>
          <a:p>
            <a:pPr lvl="1"/>
            <a:r>
              <a:rPr lang="en-US" sz="2800" dirty="0" smtClean="0"/>
              <a:t>Food restriction for 22 hours prior to each session</a:t>
            </a:r>
          </a:p>
          <a:p>
            <a:pPr lvl="1"/>
            <a:r>
              <a:rPr lang="en-US" sz="2800" dirty="0" smtClean="0"/>
              <a:t>What was the response? </a:t>
            </a:r>
          </a:p>
          <a:p>
            <a:pPr lvl="1"/>
            <a:r>
              <a:rPr lang="en-US" sz="2800" dirty="0" smtClean="0"/>
              <a:t>What was the reinforcer? </a:t>
            </a:r>
          </a:p>
          <a:p>
            <a:pPr lvl="2"/>
            <a:r>
              <a:rPr lang="en-US" sz="2400" dirty="0" smtClean="0"/>
              <a:t>Note: Reinforcer vs. Reinforcement = thing vs. process </a:t>
            </a:r>
          </a:p>
          <a:p>
            <a:r>
              <a:rPr lang="en-US" sz="3200" dirty="0" smtClean="0"/>
              <a:t>Apparatus?</a:t>
            </a:r>
          </a:p>
          <a:p>
            <a:pPr lvl="1"/>
            <a:r>
              <a:rPr lang="en-US" dirty="0" smtClean="0"/>
              <a:t>Stimulus conditions during intervals? </a:t>
            </a:r>
          </a:p>
          <a:p>
            <a:pPr lvl="1"/>
            <a:r>
              <a:rPr lang="en-US" dirty="0" smtClean="0"/>
              <a:t>Stimulus conditions during reinforcement periods?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51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Procedure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200" dirty="0"/>
              <a:t>FI Maintenance Phase</a:t>
            </a:r>
          </a:p>
          <a:p>
            <a:pPr lvl="1"/>
            <a:r>
              <a:rPr lang="en-US" sz="3000" dirty="0"/>
              <a:t>What was the schedule in </a:t>
            </a:r>
            <a:r>
              <a:rPr lang="en-US" sz="3000" dirty="0" smtClean="0"/>
              <a:t>place?</a:t>
            </a:r>
          </a:p>
          <a:p>
            <a:pPr lvl="1"/>
            <a:r>
              <a:rPr lang="en-US" sz="3000" dirty="0" smtClean="0"/>
              <a:t>What </a:t>
            </a:r>
            <a:r>
              <a:rPr lang="en-US" sz="3000" dirty="0"/>
              <a:t>does </a:t>
            </a:r>
            <a:r>
              <a:rPr lang="en-US" sz="3000" dirty="0" smtClean="0"/>
              <a:t>this mean?</a:t>
            </a:r>
          </a:p>
          <a:p>
            <a:pPr lvl="2"/>
            <a:r>
              <a:rPr lang="en-US" sz="2600" dirty="0" smtClean="0"/>
              <a:t>Definition (provide citations for technical terms) </a:t>
            </a:r>
          </a:p>
          <a:p>
            <a:pPr lvl="2"/>
            <a:r>
              <a:rPr lang="en-US" sz="2600" dirty="0" smtClean="0"/>
              <a:t>Be precise in definitions, these are very important </a:t>
            </a:r>
          </a:p>
          <a:p>
            <a:pPr lvl="1"/>
            <a:r>
              <a:rPr lang="en-US" sz="3000" dirty="0" smtClean="0"/>
              <a:t>How </a:t>
            </a:r>
            <a:r>
              <a:rPr lang="en-US" sz="3000" dirty="0"/>
              <a:t>many sessions</a:t>
            </a:r>
            <a:r>
              <a:rPr lang="en-US" sz="3000" dirty="0" smtClean="0"/>
              <a:t>?</a:t>
            </a:r>
          </a:p>
          <a:p>
            <a:pPr marL="1371600" lvl="3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3504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Procedure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200" dirty="0"/>
              <a:t>VI Maintenance Phase</a:t>
            </a:r>
          </a:p>
          <a:p>
            <a:pPr lvl="1"/>
            <a:r>
              <a:rPr lang="en-US" sz="3000" dirty="0"/>
              <a:t>What was the schedule in place, and what does that mean?</a:t>
            </a:r>
          </a:p>
          <a:p>
            <a:pPr lvl="1"/>
            <a:r>
              <a:rPr lang="en-US" sz="3000" dirty="0"/>
              <a:t>How many sessions?</a:t>
            </a:r>
            <a:endParaRPr lang="en-US" sz="3600" dirty="0"/>
          </a:p>
          <a:p>
            <a:pPr marL="1371600" lvl="3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428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Procedure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What were the dependent measures? </a:t>
            </a:r>
          </a:p>
          <a:p>
            <a:pPr lvl="1"/>
            <a:r>
              <a:rPr lang="en-US" sz="3200" dirty="0" smtClean="0"/>
              <a:t>Define each &amp; provide citations from the text </a:t>
            </a:r>
          </a:p>
          <a:p>
            <a:pPr marL="1371600" lvl="3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481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PRPs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Two figures to discuss</a:t>
            </a:r>
          </a:p>
          <a:p>
            <a:pPr lvl="1"/>
            <a:r>
              <a:rPr lang="en-US" sz="3200" dirty="0" smtClean="0"/>
              <a:t>Figure 1: Mean PRPs</a:t>
            </a:r>
          </a:p>
          <a:p>
            <a:pPr lvl="1"/>
            <a:r>
              <a:rPr lang="en-US" sz="3200" dirty="0" smtClean="0"/>
              <a:t>Figure 2: PRP frequency distribution</a:t>
            </a:r>
            <a:endParaRPr lang="en-US" sz="3200" dirty="0"/>
          </a:p>
          <a:p>
            <a:pPr marL="1828800" lvl="4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386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Introduce Figure 1</a:t>
            </a:r>
          </a:p>
          <a:p>
            <a:pPr lvl="1"/>
            <a:r>
              <a:rPr lang="en-US" sz="3200" dirty="0" smtClean="0"/>
              <a:t>What does it show </a:t>
            </a:r>
            <a:r>
              <a:rPr lang="en-US" sz="3200" i="1" dirty="0" smtClean="0"/>
              <a:t>generally</a:t>
            </a:r>
            <a:r>
              <a:rPr lang="en-US" sz="3200" dirty="0" smtClean="0"/>
              <a:t>? (x axis and y axis)</a:t>
            </a:r>
            <a:endParaRPr lang="en-US" sz="3200" dirty="0"/>
          </a:p>
          <a:p>
            <a:r>
              <a:rPr lang="en-US" sz="3200" dirty="0" smtClean="0"/>
              <a:t>Talk about the data</a:t>
            </a:r>
          </a:p>
          <a:p>
            <a:pPr lvl="1"/>
            <a:r>
              <a:rPr lang="en-US" sz="3200" dirty="0" smtClean="0"/>
              <a:t>What did pausing look like under the FI?  Under the VI?</a:t>
            </a:r>
          </a:p>
          <a:p>
            <a:pPr lvl="2"/>
            <a:r>
              <a:rPr lang="en-US" sz="2800" dirty="0" smtClean="0"/>
              <a:t>Long or short?</a:t>
            </a:r>
          </a:p>
          <a:p>
            <a:pPr lvl="2"/>
            <a:r>
              <a:rPr lang="en-US" sz="2800" dirty="0" smtClean="0"/>
              <a:t>Stable or variable duration across sessions?</a:t>
            </a:r>
          </a:p>
          <a:p>
            <a:pPr lvl="1"/>
            <a:r>
              <a:rPr lang="en-US" sz="3200" dirty="0" smtClean="0"/>
              <a:t>How are the two schedules different?</a:t>
            </a:r>
          </a:p>
          <a:p>
            <a:pPr lvl="2"/>
            <a:r>
              <a:rPr lang="en-US" sz="2800" dirty="0" smtClean="0"/>
              <a:t>Which schedule has longer pauses on average?</a:t>
            </a:r>
          </a:p>
          <a:p>
            <a:pPr lvl="2"/>
            <a:r>
              <a:rPr lang="en-US" sz="2800" dirty="0" smtClean="0"/>
              <a:t>Use numbers to support your conclusions regarding differences</a:t>
            </a:r>
          </a:p>
          <a:p>
            <a:pPr lvl="2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1501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2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Introduce Figure 2</a:t>
            </a:r>
          </a:p>
          <a:p>
            <a:pPr lvl="1"/>
            <a:r>
              <a:rPr lang="en-US" sz="2800" dirty="0"/>
              <a:t>What does it show </a:t>
            </a:r>
            <a:r>
              <a:rPr lang="en-US" sz="2800" i="1" dirty="0"/>
              <a:t>generally</a:t>
            </a:r>
            <a:r>
              <a:rPr lang="en-US" sz="2800" dirty="0"/>
              <a:t>? (x axis and y axis)</a:t>
            </a:r>
          </a:p>
          <a:p>
            <a:r>
              <a:rPr lang="en-US" sz="3200" dirty="0"/>
              <a:t>Talk about the data</a:t>
            </a:r>
          </a:p>
          <a:p>
            <a:pPr lvl="1"/>
            <a:r>
              <a:rPr lang="en-US" sz="2800" dirty="0" smtClean="0"/>
              <a:t>What does the distribution look like under the FI? The VI?</a:t>
            </a:r>
          </a:p>
          <a:p>
            <a:pPr lvl="2"/>
            <a:r>
              <a:rPr lang="en-US" sz="2400" dirty="0" smtClean="0"/>
              <a:t>Are there a lot of short pauses?  How about long pauses?</a:t>
            </a:r>
          </a:p>
          <a:p>
            <a:pPr lvl="2"/>
            <a:r>
              <a:rPr lang="en-US" sz="2400" dirty="0" smtClean="0"/>
              <a:t>Are they equally distributed across class intervals, or clustered?</a:t>
            </a:r>
          </a:p>
          <a:p>
            <a:pPr lvl="2"/>
            <a:r>
              <a:rPr lang="en-US" sz="2400" dirty="0" smtClean="0"/>
              <a:t>What does this say about the effects of each schedule on pausing?</a:t>
            </a:r>
          </a:p>
          <a:p>
            <a:pPr lvl="1"/>
            <a:r>
              <a:rPr lang="en-US" sz="2800" dirty="0" smtClean="0"/>
              <a:t>Are </a:t>
            </a:r>
            <a:r>
              <a:rPr lang="en-US" sz="2800" dirty="0"/>
              <a:t>the two </a:t>
            </a:r>
            <a:r>
              <a:rPr lang="en-US" sz="2800" dirty="0" smtClean="0"/>
              <a:t>schedules different</a:t>
            </a:r>
            <a:r>
              <a:rPr lang="en-US" sz="2800" dirty="0"/>
              <a:t>?</a:t>
            </a:r>
          </a:p>
          <a:p>
            <a:pPr lvl="2"/>
            <a:r>
              <a:rPr lang="en-US" sz="2400" dirty="0" smtClean="0"/>
              <a:t>If yes, how did the distribution shift from FI </a:t>
            </a:r>
            <a:r>
              <a:rPr lang="en-US" sz="2400" dirty="0" smtClean="0">
                <a:sym typeface="Wingdings" panose="05000000000000000000" pitchFamily="2" charset="2"/>
              </a:rPr>
              <a:t> VI?</a:t>
            </a:r>
          </a:p>
          <a:p>
            <a:pPr lvl="2"/>
            <a:r>
              <a:rPr lang="en-US" sz="2400" dirty="0" smtClean="0">
                <a:sym typeface="Wingdings" panose="05000000000000000000" pitchFamily="2" charset="2"/>
              </a:rPr>
              <a:t>What does this mean in terms of pausing?</a:t>
            </a:r>
          </a:p>
          <a:p>
            <a:pPr lvl="2"/>
            <a:r>
              <a:rPr lang="en-US" sz="2400" dirty="0" smtClean="0"/>
              <a:t>Use data </a:t>
            </a:r>
            <a:r>
              <a:rPr lang="en-US" sz="2400" dirty="0"/>
              <a:t>to support your conclusions regarding </a:t>
            </a:r>
            <a:r>
              <a:rPr lang="en-US" sz="2400" dirty="0" smtClean="0"/>
              <a:t>differences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9109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Reinforced IRTs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Two figures to discuss</a:t>
            </a:r>
          </a:p>
          <a:p>
            <a:pPr lvl="1"/>
            <a:r>
              <a:rPr lang="en-US" sz="3200" dirty="0" smtClean="0"/>
              <a:t>Figure </a:t>
            </a:r>
            <a:r>
              <a:rPr lang="en-US" sz="3200" dirty="0"/>
              <a:t>3</a:t>
            </a:r>
            <a:r>
              <a:rPr lang="en-US" sz="3200" dirty="0" smtClean="0"/>
              <a:t>: Mean reinforced IRT</a:t>
            </a:r>
          </a:p>
          <a:p>
            <a:pPr lvl="1"/>
            <a:r>
              <a:rPr lang="en-US" sz="3200" dirty="0" smtClean="0"/>
              <a:t>Figure 4: Reinforced IRTs frequency </a:t>
            </a:r>
            <a:r>
              <a:rPr lang="en-US" sz="3200" dirty="0"/>
              <a:t>d</a:t>
            </a:r>
            <a:r>
              <a:rPr lang="en-US" sz="3200" dirty="0" smtClean="0"/>
              <a:t>istribution</a:t>
            </a:r>
            <a:endParaRPr lang="en-US" sz="3200" dirty="0"/>
          </a:p>
          <a:p>
            <a:pPr marL="1828800" lvl="4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031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11232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Introduce Figure </a:t>
            </a:r>
            <a:r>
              <a:rPr lang="en-US" sz="3600" dirty="0"/>
              <a:t>3</a:t>
            </a:r>
            <a:endParaRPr lang="en-US" sz="3600" dirty="0" smtClean="0"/>
          </a:p>
          <a:p>
            <a:pPr lvl="1"/>
            <a:r>
              <a:rPr lang="en-US" sz="3200" dirty="0" smtClean="0"/>
              <a:t>What does it show </a:t>
            </a:r>
            <a:r>
              <a:rPr lang="en-US" sz="3200" i="1" dirty="0" smtClean="0"/>
              <a:t>generally</a:t>
            </a:r>
            <a:r>
              <a:rPr lang="en-US" sz="3200" dirty="0" smtClean="0"/>
              <a:t>? (x axis and y axis)</a:t>
            </a:r>
            <a:endParaRPr lang="en-US" sz="3200" dirty="0"/>
          </a:p>
          <a:p>
            <a:r>
              <a:rPr lang="en-US" sz="3200" dirty="0" smtClean="0"/>
              <a:t>Talk about the data</a:t>
            </a:r>
          </a:p>
          <a:p>
            <a:pPr lvl="1"/>
            <a:r>
              <a:rPr lang="en-US" sz="3200" dirty="0" smtClean="0"/>
              <a:t>What did reinforced IRTs look like under the FI?  Under the VI?</a:t>
            </a:r>
          </a:p>
          <a:p>
            <a:pPr lvl="2"/>
            <a:r>
              <a:rPr lang="en-US" sz="2800" dirty="0" smtClean="0"/>
              <a:t>Long or short?</a:t>
            </a:r>
          </a:p>
          <a:p>
            <a:pPr lvl="2"/>
            <a:r>
              <a:rPr lang="en-US" sz="2800" dirty="0" smtClean="0"/>
              <a:t>Stable or variable duration across sessions?</a:t>
            </a:r>
          </a:p>
          <a:p>
            <a:pPr lvl="1"/>
            <a:r>
              <a:rPr lang="en-US" sz="3200" dirty="0" smtClean="0"/>
              <a:t>How are the two schedules different?</a:t>
            </a:r>
          </a:p>
          <a:p>
            <a:pPr lvl="2"/>
            <a:r>
              <a:rPr lang="en-US" sz="2800" dirty="0" smtClean="0"/>
              <a:t>Which schedule has longer reinforced IRTs on average?</a:t>
            </a:r>
          </a:p>
          <a:p>
            <a:pPr lvl="2"/>
            <a:r>
              <a:rPr lang="en-US" sz="2800" dirty="0" smtClean="0"/>
              <a:t>Use numbers to support your conclusions regarding differences</a:t>
            </a:r>
          </a:p>
          <a:p>
            <a:pPr lvl="2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401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4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1461955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Introduce Figure 4</a:t>
            </a:r>
          </a:p>
          <a:p>
            <a:pPr lvl="1"/>
            <a:r>
              <a:rPr lang="en-US" sz="2800" dirty="0"/>
              <a:t>What does it show </a:t>
            </a:r>
            <a:r>
              <a:rPr lang="en-US" sz="2800" i="1" dirty="0"/>
              <a:t>generally</a:t>
            </a:r>
            <a:r>
              <a:rPr lang="en-US" sz="2800" dirty="0"/>
              <a:t>? (x axis and y axis)</a:t>
            </a:r>
          </a:p>
          <a:p>
            <a:r>
              <a:rPr lang="en-US" sz="3200" dirty="0"/>
              <a:t>Talk about the data</a:t>
            </a:r>
          </a:p>
          <a:p>
            <a:pPr lvl="1"/>
            <a:r>
              <a:rPr lang="en-US" sz="2800" dirty="0" smtClean="0"/>
              <a:t>What does the distribution look like under the FI? The VI?</a:t>
            </a:r>
          </a:p>
          <a:p>
            <a:pPr lvl="2"/>
            <a:r>
              <a:rPr lang="en-US" sz="2400" dirty="0" smtClean="0"/>
              <a:t>Are there a lot of short reinforced IRTs?  How about long reinforced IRTs?</a:t>
            </a:r>
          </a:p>
          <a:p>
            <a:pPr lvl="2"/>
            <a:r>
              <a:rPr lang="en-US" sz="2400" dirty="0" smtClean="0"/>
              <a:t>Are they equally distributed across class intervals, or clustered?</a:t>
            </a:r>
          </a:p>
          <a:p>
            <a:pPr lvl="2"/>
            <a:r>
              <a:rPr lang="en-US" sz="2400" dirty="0" smtClean="0"/>
              <a:t>What does this say about the effects of schedules on reinforced IRT duration?</a:t>
            </a:r>
          </a:p>
          <a:p>
            <a:pPr lvl="1"/>
            <a:r>
              <a:rPr lang="en-US" sz="2800" dirty="0" smtClean="0"/>
              <a:t>Are </a:t>
            </a:r>
            <a:r>
              <a:rPr lang="en-US" sz="2800" dirty="0"/>
              <a:t>the two different?</a:t>
            </a:r>
          </a:p>
          <a:p>
            <a:pPr lvl="2"/>
            <a:r>
              <a:rPr lang="en-US" sz="2400" dirty="0" smtClean="0"/>
              <a:t>If yes, how did the distribution shift from FI </a:t>
            </a:r>
            <a:r>
              <a:rPr lang="en-US" sz="2400" dirty="0" smtClean="0">
                <a:sym typeface="Wingdings" panose="05000000000000000000" pitchFamily="2" charset="2"/>
              </a:rPr>
              <a:t> VI?</a:t>
            </a:r>
          </a:p>
          <a:p>
            <a:pPr lvl="2"/>
            <a:r>
              <a:rPr lang="en-US" sz="2400" dirty="0" smtClean="0">
                <a:sym typeface="Wingdings" panose="05000000000000000000" pitchFamily="2" charset="2"/>
              </a:rPr>
              <a:t>What does this mean in terms of reinforced IRTs?</a:t>
            </a:r>
          </a:p>
          <a:p>
            <a:pPr lvl="2"/>
            <a:r>
              <a:rPr lang="en-US" sz="2400" dirty="0" smtClean="0"/>
              <a:t>Use </a:t>
            </a:r>
            <a:r>
              <a:rPr lang="en-US" sz="2400" dirty="0"/>
              <a:t>numbers to support your conclusions regarding </a:t>
            </a:r>
            <a:r>
              <a:rPr lang="en-US" sz="2400" dirty="0" smtClean="0"/>
              <a:t>differences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401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Overall Responding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Two figures to discuss</a:t>
            </a:r>
          </a:p>
          <a:p>
            <a:pPr lvl="1"/>
            <a:r>
              <a:rPr lang="en-US" sz="3200" dirty="0" smtClean="0"/>
              <a:t>Figure 5: Mean response rate</a:t>
            </a:r>
          </a:p>
          <a:p>
            <a:pPr lvl="1"/>
            <a:r>
              <a:rPr lang="en-US" sz="3200" dirty="0" smtClean="0"/>
              <a:t>Figure 6: Overall IRT frequency </a:t>
            </a:r>
            <a:r>
              <a:rPr lang="en-US" sz="3200" dirty="0"/>
              <a:t>d</a:t>
            </a:r>
            <a:r>
              <a:rPr lang="en-US" sz="3200" dirty="0" smtClean="0"/>
              <a:t>istribution</a:t>
            </a:r>
            <a:endParaRPr lang="en-US" sz="3200" dirty="0"/>
          </a:p>
          <a:p>
            <a:pPr marL="1828800" lvl="4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6407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Introduce Figure 5</a:t>
            </a:r>
          </a:p>
          <a:p>
            <a:pPr lvl="1"/>
            <a:r>
              <a:rPr lang="en-US" sz="3200" dirty="0" smtClean="0"/>
              <a:t>What does it show </a:t>
            </a:r>
            <a:r>
              <a:rPr lang="en-US" sz="3200" i="1" dirty="0" smtClean="0"/>
              <a:t>generally</a:t>
            </a:r>
            <a:r>
              <a:rPr lang="en-US" sz="3200" dirty="0" smtClean="0"/>
              <a:t>? (x axis and y axis)</a:t>
            </a:r>
            <a:endParaRPr lang="en-US" sz="3200" dirty="0"/>
          </a:p>
          <a:p>
            <a:r>
              <a:rPr lang="en-US" sz="3200" dirty="0" smtClean="0"/>
              <a:t>Talk about the data</a:t>
            </a:r>
          </a:p>
          <a:p>
            <a:pPr lvl="1"/>
            <a:r>
              <a:rPr lang="en-US" sz="3200" dirty="0" smtClean="0"/>
              <a:t>What did response rate look like under the FI?  Under the VI?</a:t>
            </a:r>
          </a:p>
          <a:p>
            <a:pPr lvl="2"/>
            <a:r>
              <a:rPr lang="en-US" sz="2800" dirty="0" smtClean="0"/>
              <a:t>Large or small?</a:t>
            </a:r>
          </a:p>
          <a:p>
            <a:pPr lvl="2"/>
            <a:r>
              <a:rPr lang="en-US" sz="2800" dirty="0" smtClean="0"/>
              <a:t>Stable or variable across sessions?</a:t>
            </a:r>
          </a:p>
          <a:p>
            <a:pPr lvl="1"/>
            <a:r>
              <a:rPr lang="en-US" sz="3200" dirty="0" smtClean="0"/>
              <a:t>How are the two schedules different?</a:t>
            </a:r>
          </a:p>
          <a:p>
            <a:pPr lvl="2"/>
            <a:r>
              <a:rPr lang="en-US" sz="2800" dirty="0" smtClean="0"/>
              <a:t>Which schedule had the greater response rate on average?</a:t>
            </a:r>
          </a:p>
          <a:p>
            <a:pPr lvl="2"/>
            <a:r>
              <a:rPr lang="en-US" sz="2800" dirty="0" smtClean="0"/>
              <a:t>Use numbers to support your conclusions regarding differences</a:t>
            </a:r>
          </a:p>
          <a:p>
            <a:pPr lvl="2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9237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6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Introduce Figure 6</a:t>
            </a:r>
          </a:p>
          <a:p>
            <a:pPr lvl="1"/>
            <a:r>
              <a:rPr lang="en-US" sz="2800" dirty="0"/>
              <a:t>What does it show </a:t>
            </a:r>
            <a:r>
              <a:rPr lang="en-US" sz="2800" i="1" dirty="0"/>
              <a:t>generally</a:t>
            </a:r>
            <a:r>
              <a:rPr lang="en-US" sz="2800" dirty="0"/>
              <a:t>? (x axis and y axis)</a:t>
            </a:r>
          </a:p>
          <a:p>
            <a:r>
              <a:rPr lang="en-US" sz="3200" dirty="0"/>
              <a:t>Talk about the data</a:t>
            </a:r>
          </a:p>
          <a:p>
            <a:pPr lvl="1"/>
            <a:r>
              <a:rPr lang="en-US" sz="2800" dirty="0" smtClean="0"/>
              <a:t>What does the distribution look like under the FI? The VI?</a:t>
            </a:r>
          </a:p>
          <a:p>
            <a:pPr lvl="2"/>
            <a:r>
              <a:rPr lang="en-US" sz="2400" dirty="0" smtClean="0"/>
              <a:t>Are there a lot of short IRTs?  How about long IRTs?</a:t>
            </a:r>
          </a:p>
          <a:p>
            <a:pPr lvl="2"/>
            <a:r>
              <a:rPr lang="en-US" sz="2400" dirty="0" smtClean="0"/>
              <a:t>Are they equally distributed across class intervals, or clustered?</a:t>
            </a:r>
          </a:p>
          <a:p>
            <a:pPr lvl="2"/>
            <a:r>
              <a:rPr lang="en-US" sz="2400" dirty="0" smtClean="0"/>
              <a:t>What does this say about the effects of each schedule on response rate?</a:t>
            </a:r>
          </a:p>
          <a:p>
            <a:pPr lvl="1"/>
            <a:r>
              <a:rPr lang="en-US" sz="2800" dirty="0" smtClean="0"/>
              <a:t>Are </a:t>
            </a:r>
            <a:r>
              <a:rPr lang="en-US" sz="2800" dirty="0"/>
              <a:t>the two different?</a:t>
            </a:r>
          </a:p>
          <a:p>
            <a:pPr lvl="2"/>
            <a:r>
              <a:rPr lang="en-US" sz="2400" dirty="0" smtClean="0"/>
              <a:t>If yes, how did the distribution shift from FI </a:t>
            </a:r>
            <a:r>
              <a:rPr lang="en-US" sz="2400" dirty="0" smtClean="0">
                <a:sym typeface="Wingdings" panose="05000000000000000000" pitchFamily="2" charset="2"/>
              </a:rPr>
              <a:t> VI?</a:t>
            </a:r>
          </a:p>
          <a:p>
            <a:pPr lvl="2"/>
            <a:r>
              <a:rPr lang="en-US" sz="2400" dirty="0" smtClean="0">
                <a:sym typeface="Wingdings" panose="05000000000000000000" pitchFamily="2" charset="2"/>
              </a:rPr>
              <a:t>What does this mean in terms of IRTs?</a:t>
            </a:r>
          </a:p>
          <a:p>
            <a:pPr lvl="2"/>
            <a:r>
              <a:rPr lang="en-US" sz="2400" dirty="0" smtClean="0"/>
              <a:t>Use </a:t>
            </a:r>
            <a:r>
              <a:rPr lang="en-US" sz="2400" dirty="0"/>
              <a:t>numbers to support your conclusions regarding </a:t>
            </a:r>
            <a:r>
              <a:rPr lang="en-US" sz="2400" dirty="0" smtClean="0"/>
              <a:t>differences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6625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Cumulative Records</a:t>
            </a:r>
            <a:r>
              <a:rPr lang="en-US" dirty="0"/>
              <a:t>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972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/>
              <a:t>Two figures to discuss</a:t>
            </a:r>
          </a:p>
          <a:p>
            <a:pPr lvl="1"/>
            <a:r>
              <a:rPr lang="en-US" sz="3200" dirty="0" smtClean="0"/>
              <a:t>Figure 7: FI cumulative record</a:t>
            </a:r>
          </a:p>
          <a:p>
            <a:pPr lvl="1"/>
            <a:r>
              <a:rPr lang="en-US" sz="3200" dirty="0" smtClean="0"/>
              <a:t>Figure </a:t>
            </a:r>
            <a:r>
              <a:rPr lang="en-US" sz="3200" dirty="0"/>
              <a:t>8</a:t>
            </a:r>
            <a:r>
              <a:rPr lang="en-US" sz="3200" dirty="0" smtClean="0"/>
              <a:t>: VI cumulative record</a:t>
            </a:r>
            <a:endParaRPr lang="en-US" sz="3200" dirty="0"/>
          </a:p>
          <a:p>
            <a:pPr marL="1828800" lvl="4" indent="0">
              <a:buNone/>
            </a:pPr>
            <a:endParaRPr lang="en-US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234315" y="3657601"/>
            <a:ext cx="3405304" cy="2861410"/>
            <a:chOff x="7362825" y="3111500"/>
            <a:chExt cx="4303712" cy="36163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7462" y="3111500"/>
              <a:ext cx="4029075" cy="3200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2825" y="6403975"/>
              <a:ext cx="2038350" cy="32385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42"/>
          <a:stretch/>
        </p:blipFill>
        <p:spPr>
          <a:xfrm>
            <a:off x="7850219" y="3730455"/>
            <a:ext cx="3036188" cy="25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2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Introduce Figure 7</a:t>
            </a:r>
          </a:p>
          <a:p>
            <a:pPr lvl="1"/>
            <a:r>
              <a:rPr lang="en-US" sz="2800" dirty="0"/>
              <a:t>What does it show </a:t>
            </a:r>
            <a:r>
              <a:rPr lang="en-US" sz="2800" i="1" dirty="0"/>
              <a:t>generally</a:t>
            </a:r>
            <a:r>
              <a:rPr lang="en-US" sz="2800" dirty="0"/>
              <a:t>? (x axis and y axis)</a:t>
            </a:r>
          </a:p>
          <a:p>
            <a:r>
              <a:rPr lang="en-US" sz="3200" dirty="0"/>
              <a:t>Talk about the </a:t>
            </a:r>
            <a:r>
              <a:rPr lang="en-US" sz="3200" dirty="0" smtClean="0"/>
              <a:t>data</a:t>
            </a:r>
          </a:p>
          <a:p>
            <a:pPr lvl="1"/>
            <a:r>
              <a:rPr lang="en-US" sz="2800" dirty="0" smtClean="0"/>
              <a:t>What does the pattern of responding look like under the FI schedule?</a:t>
            </a:r>
          </a:p>
          <a:p>
            <a:pPr lvl="1"/>
            <a:r>
              <a:rPr lang="en-US" sz="2800" dirty="0" smtClean="0"/>
              <a:t>Are there noticeable PRPs?</a:t>
            </a:r>
          </a:p>
          <a:p>
            <a:pPr lvl="2"/>
            <a:r>
              <a:rPr lang="en-US" sz="2400" dirty="0" smtClean="0"/>
              <a:t>If so, are they long or short?</a:t>
            </a:r>
          </a:p>
          <a:p>
            <a:pPr lvl="1"/>
            <a:r>
              <a:rPr lang="en-US" sz="2800" dirty="0" smtClean="0"/>
              <a:t>What sort of reinforced IRTs are shown?</a:t>
            </a:r>
          </a:p>
          <a:p>
            <a:pPr lvl="1"/>
            <a:r>
              <a:rPr lang="en-US" sz="2800" dirty="0" smtClean="0"/>
              <a:t>What sort of overall IRTs?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341853" y="4074628"/>
            <a:ext cx="3011947" cy="2530880"/>
            <a:chOff x="7362825" y="3111500"/>
            <a:chExt cx="4303712" cy="36163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7462" y="3111500"/>
              <a:ext cx="4029075" cy="3200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2825" y="6403975"/>
              <a:ext cx="2038350" cy="3238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802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Introduce Figure 8</a:t>
            </a:r>
          </a:p>
          <a:p>
            <a:pPr lvl="1"/>
            <a:r>
              <a:rPr lang="en-US" sz="2800" dirty="0"/>
              <a:t>What does it show </a:t>
            </a:r>
            <a:r>
              <a:rPr lang="en-US" sz="2800" i="1" dirty="0"/>
              <a:t>generally</a:t>
            </a:r>
            <a:r>
              <a:rPr lang="en-US" sz="2800" dirty="0"/>
              <a:t>? (x axis and y axis)</a:t>
            </a:r>
          </a:p>
          <a:p>
            <a:r>
              <a:rPr lang="en-US" sz="3200" dirty="0"/>
              <a:t>Talk about the </a:t>
            </a:r>
            <a:r>
              <a:rPr lang="en-US" sz="3200" dirty="0" smtClean="0"/>
              <a:t>data</a:t>
            </a:r>
          </a:p>
          <a:p>
            <a:pPr lvl="1"/>
            <a:r>
              <a:rPr lang="en-US" sz="2800" dirty="0" smtClean="0"/>
              <a:t>What does the pattern of responding look like under the VI schedule?</a:t>
            </a:r>
          </a:p>
          <a:p>
            <a:pPr lvl="1"/>
            <a:r>
              <a:rPr lang="en-US" sz="2800" dirty="0" smtClean="0"/>
              <a:t>Are there noticeable PRPs?</a:t>
            </a:r>
          </a:p>
          <a:p>
            <a:pPr lvl="2"/>
            <a:r>
              <a:rPr lang="en-US" sz="2400" dirty="0" smtClean="0"/>
              <a:t>If so, are they long or short?</a:t>
            </a:r>
          </a:p>
          <a:p>
            <a:pPr lvl="1"/>
            <a:r>
              <a:rPr lang="en-US" sz="2800" dirty="0" smtClean="0"/>
              <a:t>What sort of reinforced IRTs are shown?</a:t>
            </a:r>
          </a:p>
          <a:p>
            <a:pPr lvl="1"/>
            <a:r>
              <a:rPr lang="en-US" sz="2800" dirty="0" smtClean="0"/>
              <a:t>What sort of overall IRTs?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42"/>
          <a:stretch/>
        </p:blipFill>
        <p:spPr>
          <a:xfrm>
            <a:off x="8430986" y="4001294"/>
            <a:ext cx="3036188" cy="253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7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Results: Figures 7 and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200" dirty="0" smtClean="0"/>
              <a:t>How </a:t>
            </a:r>
            <a:r>
              <a:rPr lang="en-US" sz="3200" dirty="0"/>
              <a:t>do the two schedules </a:t>
            </a:r>
            <a:r>
              <a:rPr lang="en-US" sz="3200" dirty="0" smtClean="0"/>
              <a:t>differ?</a:t>
            </a:r>
          </a:p>
          <a:p>
            <a:pPr lvl="1"/>
            <a:r>
              <a:rPr lang="en-US" sz="2800" dirty="0" smtClean="0"/>
              <a:t>Differences in overall pattern of responding?</a:t>
            </a:r>
          </a:p>
          <a:p>
            <a:pPr lvl="1"/>
            <a:r>
              <a:rPr lang="en-US" sz="2800" dirty="0" smtClean="0"/>
              <a:t>Differences in PRPs?</a:t>
            </a:r>
          </a:p>
          <a:p>
            <a:pPr lvl="1"/>
            <a:r>
              <a:rPr lang="en-US" sz="2800" dirty="0" smtClean="0"/>
              <a:t>Differences in reinforced IRTs?</a:t>
            </a:r>
          </a:p>
          <a:p>
            <a:pPr lvl="1"/>
            <a:r>
              <a:rPr lang="en-US" sz="2800" dirty="0" smtClean="0"/>
              <a:t>Differences in overall IRTs?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29731" y="4206803"/>
            <a:ext cx="3016410" cy="2534630"/>
            <a:chOff x="7362825" y="3111500"/>
            <a:chExt cx="4303712" cy="361632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7462" y="3111500"/>
              <a:ext cx="4029075" cy="3200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62825" y="6403975"/>
              <a:ext cx="2038350" cy="32385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42"/>
          <a:stretch/>
        </p:blipFill>
        <p:spPr>
          <a:xfrm>
            <a:off x="8245635" y="4271337"/>
            <a:ext cx="2689448" cy="224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40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4000" dirty="0" smtClean="0"/>
              <a:t>Big take-home message of the report</a:t>
            </a:r>
          </a:p>
          <a:p>
            <a:r>
              <a:rPr lang="en-US" sz="4000" dirty="0" smtClean="0"/>
              <a:t>Two parts</a:t>
            </a:r>
          </a:p>
          <a:p>
            <a:pPr lvl="1"/>
            <a:r>
              <a:rPr lang="en-US" sz="3600" dirty="0" smtClean="0"/>
              <a:t>Summary</a:t>
            </a:r>
          </a:p>
          <a:p>
            <a:pPr lvl="1"/>
            <a:r>
              <a:rPr lang="en-US" sz="3600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18861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4000" dirty="0" smtClean="0"/>
              <a:t>How do FI and VI schedules influence…</a:t>
            </a:r>
          </a:p>
          <a:p>
            <a:pPr lvl="1"/>
            <a:r>
              <a:rPr lang="en-US" sz="3600" dirty="0" smtClean="0"/>
              <a:t>PRP duration?</a:t>
            </a:r>
          </a:p>
          <a:p>
            <a:pPr lvl="1"/>
            <a:r>
              <a:rPr lang="en-US" sz="3600" dirty="0" smtClean="0"/>
              <a:t>Duration of reinforced IRTs?</a:t>
            </a:r>
          </a:p>
          <a:p>
            <a:pPr lvl="1"/>
            <a:r>
              <a:rPr lang="en-US" sz="3600" dirty="0" smtClean="0"/>
              <a:t>Run rates?</a:t>
            </a:r>
            <a:endParaRPr lang="en-US" sz="3200" dirty="0" smtClean="0"/>
          </a:p>
          <a:p>
            <a:pPr lvl="1"/>
            <a:endParaRPr lang="en-US" sz="3200" dirty="0"/>
          </a:p>
          <a:p>
            <a:r>
              <a:rPr lang="en-US" sz="4000" dirty="0" smtClean="0"/>
              <a:t>What is the main difference between FI and VI schedules?</a:t>
            </a:r>
          </a:p>
        </p:txBody>
      </p:sp>
    </p:spTree>
    <p:extLst>
      <p:ext uri="{BB962C8B-B14F-4D97-AF65-F5344CB8AC3E}">
        <p14:creationId xmlns:p14="http://schemas.microsoft.com/office/powerpoint/2010/main" val="41870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4000" dirty="0" smtClean="0"/>
              <a:t>Why are differences in behavior observed?</a:t>
            </a:r>
          </a:p>
        </p:txBody>
      </p:sp>
    </p:spTree>
    <p:extLst>
      <p:ext uri="{BB962C8B-B14F-4D97-AF65-F5344CB8AC3E}">
        <p14:creationId xmlns:p14="http://schemas.microsoft.com/office/powerpoint/2010/main" val="7196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 Provide citations in text for all definitions and terms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Don’t cite me or the lab materials, use your textbook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Format in APA style</a:t>
            </a:r>
          </a:p>
          <a:p>
            <a:pPr lvl="1"/>
            <a:r>
              <a:rPr lang="en-US" sz="3200" dirty="0" smtClean="0"/>
              <a:t>Use APA manual or Purdue Owl </a:t>
            </a:r>
          </a:p>
        </p:txBody>
      </p:sp>
    </p:spTree>
    <p:extLst>
      <p:ext uri="{BB962C8B-B14F-4D97-AF65-F5344CB8AC3E}">
        <p14:creationId xmlns:p14="http://schemas.microsoft.com/office/powerpoint/2010/main" val="309159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Figure Captions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147854" cy="4351338"/>
          </a:xfrm>
        </p:spPr>
        <p:txBody>
          <a:bodyPr>
            <a:noAutofit/>
          </a:bodyPr>
          <a:lstStyle/>
          <a:p>
            <a:r>
              <a:rPr lang="en-US" sz="3600" dirty="0" smtClean="0"/>
              <a:t>Provide for each figure:</a:t>
            </a:r>
            <a:endParaRPr lang="en-US" sz="3200" dirty="0" smtClean="0"/>
          </a:p>
          <a:p>
            <a:pPr marL="971550" lvl="1" indent="-514350">
              <a:buAutoNum type="arabicParenBoth"/>
            </a:pPr>
            <a:r>
              <a:rPr lang="en-US" sz="3200" dirty="0" smtClean="0"/>
              <a:t>A general description of the graph (not the results) </a:t>
            </a:r>
          </a:p>
          <a:p>
            <a:pPr marL="971550" lvl="1" indent="-514350">
              <a:buAutoNum type="arabicParenBoth"/>
            </a:pPr>
            <a:r>
              <a:rPr lang="en-US" sz="3200" dirty="0" smtClean="0"/>
              <a:t>X axis description</a:t>
            </a:r>
          </a:p>
          <a:p>
            <a:pPr marL="971550" lvl="1" indent="-514350">
              <a:buAutoNum type="arabicParenBoth"/>
            </a:pPr>
            <a:r>
              <a:rPr lang="en-US" sz="3200" dirty="0" smtClean="0"/>
              <a:t>Y axis description</a:t>
            </a:r>
          </a:p>
          <a:p>
            <a:pPr marL="971550" lvl="1" indent="-514350">
              <a:buAutoNum type="arabicParenBoth"/>
            </a:pPr>
            <a:r>
              <a:rPr lang="en-US" sz="3200" dirty="0" smtClean="0"/>
              <a:t>Are there multiple data paths? Tell me what each represents</a:t>
            </a:r>
          </a:p>
          <a:p>
            <a:pPr marL="971550" lvl="1" indent="-514350">
              <a:buAutoNum type="arabicParenBoth"/>
            </a:pPr>
            <a:r>
              <a:rPr lang="en-US" sz="3200" dirty="0" smtClean="0"/>
              <a:t>Is the figure a cumulative record? Tell me what the pips mean on the response line and time line respectively</a:t>
            </a:r>
          </a:p>
        </p:txBody>
      </p:sp>
    </p:spTree>
    <p:extLst>
      <p:ext uri="{BB962C8B-B14F-4D97-AF65-F5344CB8AC3E}">
        <p14:creationId xmlns:p14="http://schemas.microsoft.com/office/powerpoint/2010/main" val="9962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APA Style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3219"/>
          </a:xfrm>
        </p:spPr>
        <p:txBody>
          <a:bodyPr>
            <a:noAutofit/>
          </a:bodyPr>
          <a:lstStyle/>
          <a:p>
            <a:r>
              <a:rPr lang="en-US" sz="3600" dirty="0"/>
              <a:t>Past tense</a:t>
            </a:r>
          </a:p>
          <a:p>
            <a:r>
              <a:rPr lang="en-US" sz="3600" dirty="0"/>
              <a:t>Formal language</a:t>
            </a:r>
          </a:p>
          <a:p>
            <a:r>
              <a:rPr lang="en-US" sz="3600" dirty="0"/>
              <a:t>No mentalism</a:t>
            </a:r>
          </a:p>
          <a:p>
            <a:r>
              <a:rPr lang="en-US" sz="3600" dirty="0"/>
              <a:t>Use suggested headings</a:t>
            </a:r>
          </a:p>
          <a:p>
            <a:r>
              <a:rPr lang="en-US" sz="3600" dirty="0"/>
              <a:t>Centered: Method, Results, </a:t>
            </a:r>
            <a:r>
              <a:rPr lang="en-US" sz="3600" dirty="0" smtClean="0"/>
              <a:t>Summary and Conclusions</a:t>
            </a:r>
            <a:endParaRPr lang="en-US" sz="3600" dirty="0"/>
          </a:p>
          <a:p>
            <a:r>
              <a:rPr lang="en-US" sz="3600" dirty="0"/>
              <a:t>Left justified: pausing, reinforced IRTs, overall responding, cumulative records</a:t>
            </a:r>
          </a:p>
        </p:txBody>
      </p:sp>
    </p:spTree>
    <p:extLst>
      <p:ext uri="{BB962C8B-B14F-4D97-AF65-F5344CB8AC3E}">
        <p14:creationId xmlns:p14="http://schemas.microsoft.com/office/powerpoint/2010/main" val="377414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APA Style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Short, concise sentences</a:t>
            </a:r>
          </a:p>
          <a:p>
            <a:r>
              <a:rPr lang="en-US" sz="3600" dirty="0"/>
              <a:t>Use scientific terms (e.g., reinforcer, not reward)</a:t>
            </a:r>
          </a:p>
          <a:p>
            <a:r>
              <a:rPr lang="en-US" sz="3600" dirty="0"/>
              <a:t>References</a:t>
            </a:r>
          </a:p>
          <a:p>
            <a:pPr lvl="1"/>
            <a:r>
              <a:rPr lang="en-US" sz="3200" dirty="0"/>
              <a:t>Use APA publication manual</a:t>
            </a:r>
          </a:p>
          <a:p>
            <a:pPr lvl="1"/>
            <a:r>
              <a:rPr lang="en-US" sz="3200" dirty="0" smtClean="0"/>
              <a:t>Purdue </a:t>
            </a:r>
            <a:r>
              <a:rPr lang="en-US" sz="3200" dirty="0"/>
              <a:t>owl will </a:t>
            </a:r>
            <a:r>
              <a:rPr lang="en-US" sz="3200" dirty="0" smtClean="0"/>
              <a:t>work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85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Due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dirty="0" smtClean="0"/>
          </a:p>
          <a:p>
            <a:pPr marL="0" indent="0" algn="ctr">
              <a:buNone/>
            </a:pPr>
            <a:endParaRPr lang="en-US" sz="4400" dirty="0"/>
          </a:p>
          <a:p>
            <a:pPr marL="0" indent="0" algn="ctr">
              <a:buNone/>
            </a:pPr>
            <a:r>
              <a:rPr lang="en-US" sz="5400" dirty="0" smtClean="0"/>
              <a:t>Friday, </a:t>
            </a:r>
            <a:r>
              <a:rPr lang="en-US" sz="5400" dirty="0" smtClean="0"/>
              <a:t>March </a:t>
            </a:r>
            <a:r>
              <a:rPr lang="en-US" sz="5400" dirty="0" smtClean="0"/>
              <a:t>22</a:t>
            </a:r>
            <a:r>
              <a:rPr lang="en-US" sz="5400" baseline="30000" dirty="0" smtClean="0"/>
              <a:t>nd</a:t>
            </a:r>
            <a:r>
              <a:rPr lang="en-US" sz="5400" dirty="0" smtClean="0"/>
              <a:t> </a:t>
            </a:r>
            <a:r>
              <a:rPr lang="en-US" sz="5400" dirty="0" smtClean="0"/>
              <a:t>by 4:30pm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41356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115" y="365125"/>
            <a:ext cx="11560628" cy="1325563"/>
          </a:xfrm>
        </p:spPr>
        <p:txBody>
          <a:bodyPr/>
          <a:lstStyle/>
          <a:p>
            <a:pPr algn="ctr"/>
            <a:r>
              <a:rPr lang="en-US" dirty="0"/>
              <a:t>What to Submit </a:t>
            </a:r>
            <a:r>
              <a:rPr lang="en-US" dirty="0" smtClean="0"/>
              <a:t>Electronically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Text of your report</a:t>
            </a:r>
          </a:p>
          <a:p>
            <a:pPr lvl="1"/>
            <a:r>
              <a:rPr lang="en-US" sz="2800" dirty="0" smtClean="0"/>
              <a:t>Method, Results, Conclusion, and References </a:t>
            </a:r>
            <a:r>
              <a:rPr lang="en-US" sz="2800" dirty="0" smtClean="0"/>
              <a:t>sections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3200" dirty="0" smtClean="0"/>
              <a:t>Figure captions</a:t>
            </a:r>
          </a:p>
          <a:p>
            <a:pPr lvl="1"/>
            <a:r>
              <a:rPr lang="en-US" sz="2800" dirty="0" smtClean="0"/>
              <a:t>One for each of the eight figures</a:t>
            </a:r>
          </a:p>
          <a:p>
            <a:pPr lvl="1"/>
            <a:r>
              <a:rPr lang="en-US" sz="2800" dirty="0" smtClean="0"/>
              <a:t>Follow APA style</a:t>
            </a:r>
          </a:p>
        </p:txBody>
      </p:sp>
    </p:spTree>
    <p:extLst>
      <p:ext uri="{BB962C8B-B14F-4D97-AF65-F5344CB8AC3E}">
        <p14:creationId xmlns:p14="http://schemas.microsoft.com/office/powerpoint/2010/main" val="70157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115" y="365125"/>
            <a:ext cx="11560628" cy="1325563"/>
          </a:xfrm>
        </p:spPr>
        <p:txBody>
          <a:bodyPr/>
          <a:lstStyle/>
          <a:p>
            <a:pPr algn="ctr"/>
            <a:r>
              <a:rPr lang="en-US" dirty="0"/>
              <a:t>What to Submit </a:t>
            </a:r>
            <a:r>
              <a:rPr lang="en-US" dirty="0" smtClean="0"/>
              <a:t>Non-Electronically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2629" y="1531334"/>
            <a:ext cx="10515600" cy="5032375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Text of your report</a:t>
            </a:r>
          </a:p>
          <a:p>
            <a:pPr lvl="1"/>
            <a:r>
              <a:rPr lang="en-US" sz="2800" dirty="0"/>
              <a:t>Method, Results, Conclusion, and References sections</a:t>
            </a:r>
            <a:endParaRPr lang="en-US" sz="1000" dirty="0"/>
          </a:p>
          <a:p>
            <a:endParaRPr lang="en-US" sz="1000" dirty="0"/>
          </a:p>
          <a:p>
            <a:r>
              <a:rPr lang="en-US" sz="3200" dirty="0"/>
              <a:t>Figure captions</a:t>
            </a:r>
          </a:p>
          <a:p>
            <a:pPr lvl="1"/>
            <a:r>
              <a:rPr lang="en-US" sz="2800" dirty="0"/>
              <a:t>One for each of the eight figures</a:t>
            </a:r>
          </a:p>
          <a:p>
            <a:pPr lvl="1"/>
            <a:r>
              <a:rPr lang="en-US" sz="2800" dirty="0"/>
              <a:t>Follow APA </a:t>
            </a:r>
            <a:r>
              <a:rPr lang="en-US" sz="2800" dirty="0" smtClean="0"/>
              <a:t>style</a:t>
            </a:r>
          </a:p>
          <a:p>
            <a:pPr lvl="1"/>
            <a:endParaRPr lang="en-US" sz="3200" dirty="0" smtClean="0"/>
          </a:p>
          <a:p>
            <a:r>
              <a:rPr lang="en-US" sz="3200" dirty="0" smtClean="0"/>
              <a:t>Remaining </a:t>
            </a:r>
            <a:r>
              <a:rPr lang="en-US" sz="3200" dirty="0" smtClean="0"/>
              <a:t>6 figures</a:t>
            </a:r>
          </a:p>
          <a:p>
            <a:pPr marL="457200" lvl="1" indent="0">
              <a:buNone/>
            </a:pPr>
            <a:endParaRPr lang="en-US" sz="1000" dirty="0" smtClean="0"/>
          </a:p>
          <a:p>
            <a:r>
              <a:rPr lang="en-US" sz="3200" dirty="0" smtClean="0"/>
              <a:t>Data sheets</a:t>
            </a:r>
          </a:p>
          <a:p>
            <a:pPr lvl="1"/>
            <a:r>
              <a:rPr lang="en-US" sz="2800" dirty="0" smtClean="0"/>
              <a:t>Turn in </a:t>
            </a:r>
            <a:r>
              <a:rPr lang="en-US" sz="2800" b="1" i="1" dirty="0" smtClean="0"/>
              <a:t>all</a:t>
            </a:r>
            <a:r>
              <a:rPr lang="en-US" sz="2800" dirty="0" smtClean="0"/>
              <a:t> data sheets for your rat (i.e. both blue and yellow days)</a:t>
            </a:r>
          </a:p>
          <a:p>
            <a:pPr marL="457200" lvl="1" indent="0">
              <a:buNone/>
            </a:pPr>
            <a:endParaRPr lang="en-US" sz="1000" dirty="0"/>
          </a:p>
          <a:p>
            <a:r>
              <a:rPr lang="en-US" sz="3200" dirty="0" smtClean="0"/>
              <a:t>Completed frequency distribution/IRT </a:t>
            </a:r>
            <a:r>
              <a:rPr lang="en-US" sz="3200" dirty="0" smtClean="0"/>
              <a:t>worksheets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243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 A</a:t>
            </a:r>
            <a:r>
              <a:rPr lang="en-US" dirty="0" smtClean="0"/>
              <a:t>bout Report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8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1246</Words>
  <Application>Microsoft Office PowerPoint</Application>
  <PresentationFormat>Widescreen</PresentationFormat>
  <Paragraphs>203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Wingdings</vt:lpstr>
      <vt:lpstr>Office Theme</vt:lpstr>
      <vt:lpstr>FI + VI Assignment</vt:lpstr>
      <vt:lpstr>Purpose  </vt:lpstr>
      <vt:lpstr>Procedure </vt:lpstr>
      <vt:lpstr>Procedure </vt:lpstr>
      <vt:lpstr>Procedure </vt:lpstr>
      <vt:lpstr>Procedure </vt:lpstr>
      <vt:lpstr>Results: PRPs </vt:lpstr>
      <vt:lpstr>Results: Figure 1</vt:lpstr>
      <vt:lpstr>Results: Figure 2 </vt:lpstr>
      <vt:lpstr>Results: Reinforced IRTs </vt:lpstr>
      <vt:lpstr>Results: Figure 3</vt:lpstr>
      <vt:lpstr>Results: Figure 4 </vt:lpstr>
      <vt:lpstr>Results: Overall Responding </vt:lpstr>
      <vt:lpstr>Results: Figure 5</vt:lpstr>
      <vt:lpstr>Results: Figure 6 </vt:lpstr>
      <vt:lpstr>Results: Cumulative Records </vt:lpstr>
      <vt:lpstr>Results: Figure 7</vt:lpstr>
      <vt:lpstr>Results: Figure 8</vt:lpstr>
      <vt:lpstr>Results: Figures 7 and 8</vt:lpstr>
      <vt:lpstr>Summary and Conclusions</vt:lpstr>
      <vt:lpstr>Summary</vt:lpstr>
      <vt:lpstr>Conclusions</vt:lpstr>
      <vt:lpstr>Reference Page</vt:lpstr>
      <vt:lpstr>Figure Captions</vt:lpstr>
      <vt:lpstr>APA Style Review</vt:lpstr>
      <vt:lpstr>APA Style Review</vt:lpstr>
      <vt:lpstr>Due Date</vt:lpstr>
      <vt:lpstr>What to Submit Electronically</vt:lpstr>
      <vt:lpstr>What to Submit Non-Electronically</vt:lpstr>
      <vt:lpstr>Questions About Report?</vt:lpstr>
    </vt:vector>
  </TitlesOfParts>
  <Company>West Virginia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302 Meeting</dc:title>
  <dc:creator>Psyc</dc:creator>
  <cp:lastModifiedBy>Michael Yencha</cp:lastModifiedBy>
  <cp:revision>102</cp:revision>
  <dcterms:created xsi:type="dcterms:W3CDTF">2017-03-12T19:26:38Z</dcterms:created>
  <dcterms:modified xsi:type="dcterms:W3CDTF">2019-03-08T14:21:48Z</dcterms:modified>
</cp:coreProperties>
</file>